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59" r:id="rId3"/>
    <p:sldId id="365" r:id="rId4"/>
    <p:sldId id="371" r:id="rId5"/>
    <p:sldId id="367" r:id="rId6"/>
    <p:sldId id="368" r:id="rId7"/>
    <p:sldId id="363" r:id="rId8"/>
    <p:sldId id="372" r:id="rId9"/>
    <p:sldId id="332" r:id="rId10"/>
    <p:sldId id="339" r:id="rId11"/>
    <p:sldId id="355" r:id="rId12"/>
    <p:sldId id="340" r:id="rId13"/>
    <p:sldId id="357" r:id="rId14"/>
    <p:sldId id="356" r:id="rId15"/>
    <p:sldId id="359" r:id="rId16"/>
    <p:sldId id="358" r:id="rId17"/>
    <p:sldId id="360" r:id="rId18"/>
    <p:sldId id="330" r:id="rId19"/>
    <p:sldId id="346" r:id="rId20"/>
    <p:sldId id="344" r:id="rId21"/>
    <p:sldId id="370" r:id="rId22"/>
    <p:sldId id="351" r:id="rId23"/>
    <p:sldId id="352" r:id="rId24"/>
    <p:sldId id="334" r:id="rId25"/>
    <p:sldId id="373" r:id="rId26"/>
    <p:sldId id="328" r:id="rId27"/>
    <p:sldId id="350" r:id="rId28"/>
    <p:sldId id="348" r:id="rId29"/>
    <p:sldId id="347" r:id="rId30"/>
    <p:sldId id="349" r:id="rId31"/>
    <p:sldId id="345" r:id="rId32"/>
    <p:sldId id="265" r:id="rId33"/>
    <p:sldId id="362" r:id="rId34"/>
    <p:sldId id="36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084A9-3C1A-4B54-9F9E-09E4BDD80A5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31CB7-38DC-4A67-9D88-29D7FAB2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Previously used</a:t>
            </a:r>
            <a:r>
              <a:rPr lang="en-US" baseline="0" dirty="0"/>
              <a:t> ‘</a:t>
            </a:r>
            <a:r>
              <a:rPr lang="en-US" baseline="0" dirty="0" err="1"/>
              <a:t>relig</a:t>
            </a:r>
            <a:r>
              <a:rPr lang="en-US" baseline="0" dirty="0"/>
              <a:t>’ but has been updated with ‘</a:t>
            </a:r>
            <a:r>
              <a:rPr lang="en-US" baseline="0" dirty="0" err="1"/>
              <a:t>reltrad</a:t>
            </a:r>
            <a:r>
              <a:rPr lang="en-US" baseline="0" dirty="0"/>
              <a:t>.’ The main difference is fewer Protestants and more Other Religions, as most LDS (and some other smaller denominations) reported “Protestant” on ‘</a:t>
            </a:r>
            <a:r>
              <a:rPr lang="en-US" baseline="0" dirty="0" err="1"/>
              <a:t>relig</a:t>
            </a:r>
            <a:r>
              <a:rPr lang="en-US" baseline="0" dirty="0"/>
              <a:t>’ but is categorized as other religion in ‘</a:t>
            </a:r>
            <a:r>
              <a:rPr lang="en-US" baseline="0" dirty="0" err="1"/>
              <a:t>reltrad</a:t>
            </a:r>
            <a:r>
              <a:rPr lang="en-US" baseline="0" dirty="0"/>
              <a:t>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F3256-542B-498F-A28A-0CF036C2E8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7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Previously used</a:t>
            </a:r>
            <a:r>
              <a:rPr lang="en-US" baseline="0" dirty="0"/>
              <a:t> ‘</a:t>
            </a:r>
            <a:r>
              <a:rPr lang="en-US" baseline="0" dirty="0" err="1"/>
              <a:t>relig</a:t>
            </a:r>
            <a:r>
              <a:rPr lang="en-US" baseline="0" dirty="0"/>
              <a:t>’ but has been updated with ‘</a:t>
            </a:r>
            <a:r>
              <a:rPr lang="en-US" baseline="0" dirty="0" err="1"/>
              <a:t>reltrad</a:t>
            </a:r>
            <a:r>
              <a:rPr lang="en-US" baseline="0" dirty="0"/>
              <a:t>.’ The main difference is fewer Protestants and more Other Religions, as most LDS (and some other smaller denominations) reported “Protestant” on ‘</a:t>
            </a:r>
            <a:r>
              <a:rPr lang="en-US" baseline="0" dirty="0" err="1"/>
              <a:t>relig</a:t>
            </a:r>
            <a:r>
              <a:rPr lang="en-US" baseline="0" dirty="0"/>
              <a:t>’ but is categorized as other religion in ‘</a:t>
            </a:r>
            <a:r>
              <a:rPr lang="en-US" baseline="0" dirty="0" err="1"/>
              <a:t>reltrad</a:t>
            </a:r>
            <a:r>
              <a:rPr lang="en-US" baseline="0" dirty="0"/>
              <a:t>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F3256-542B-498F-A28A-0CF036C2E8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44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Previously used</a:t>
            </a:r>
            <a:r>
              <a:rPr lang="en-US" baseline="0" dirty="0"/>
              <a:t> ‘</a:t>
            </a:r>
            <a:r>
              <a:rPr lang="en-US" baseline="0" dirty="0" err="1"/>
              <a:t>relig</a:t>
            </a:r>
            <a:r>
              <a:rPr lang="en-US" baseline="0" dirty="0"/>
              <a:t>’ but has been updated with ‘</a:t>
            </a:r>
            <a:r>
              <a:rPr lang="en-US" baseline="0" dirty="0" err="1"/>
              <a:t>reltrad</a:t>
            </a:r>
            <a:r>
              <a:rPr lang="en-US" baseline="0" dirty="0"/>
              <a:t>.’ The main difference is fewer Protestants and more Other Religions, as most LDS (and some other smaller denominations) reported “Protestant” on ‘</a:t>
            </a:r>
            <a:r>
              <a:rPr lang="en-US" baseline="0" dirty="0" err="1"/>
              <a:t>relig</a:t>
            </a:r>
            <a:r>
              <a:rPr lang="en-US" baseline="0" dirty="0"/>
              <a:t>’ but is categorized as other religion in ‘</a:t>
            </a:r>
            <a:r>
              <a:rPr lang="en-US" baseline="0" dirty="0" err="1"/>
              <a:t>reltrad</a:t>
            </a:r>
            <a:r>
              <a:rPr lang="en-US" baseline="0" dirty="0"/>
              <a:t>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F3256-542B-498F-A28A-0CF036C2E8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5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0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26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4A0AEB-4C74-4A8B-AA65-2C2491B81316}"/>
              </a:ext>
            </a:extLst>
          </p:cNvPr>
          <p:cNvSpPr/>
          <p:nvPr userDrawn="1"/>
        </p:nvSpPr>
        <p:spPr>
          <a:xfrm>
            <a:off x="0" y="0"/>
            <a:ext cx="52939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A11618-0E38-452F-815C-D0C8036D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127115"/>
          </a:xfrm>
          <a:prstGeom prst="rect">
            <a:avLst/>
          </a:prstGeom>
        </p:spPr>
        <p:txBody>
          <a:bodyPr anchor="ctr"/>
          <a:lstStyle>
            <a:lvl1pPr>
              <a:defRPr sz="9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822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05FA11-5BAF-4368-ADC3-F066EFE66E39}"/>
              </a:ext>
            </a:extLst>
          </p:cNvPr>
          <p:cNvSpPr/>
          <p:nvPr userDrawn="1"/>
        </p:nvSpPr>
        <p:spPr>
          <a:xfrm>
            <a:off x="0" y="0"/>
            <a:ext cx="52939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4CBC1A-2415-43A2-8228-5DF8B349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34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78B4F1-906A-4C17-8FEE-124C8D25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6415"/>
            <a:ext cx="7886700" cy="47305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04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4A0AEB-4C74-4A8B-AA65-2C2491B81316}"/>
              </a:ext>
            </a:extLst>
          </p:cNvPr>
          <p:cNvSpPr/>
          <p:nvPr/>
        </p:nvSpPr>
        <p:spPr>
          <a:xfrm>
            <a:off x="0" y="0"/>
            <a:ext cx="52939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A11618-0E38-452F-815C-D0C8036D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127115"/>
          </a:xfrm>
          <a:prstGeom prst="rect">
            <a:avLst/>
          </a:prstGeom>
        </p:spPr>
        <p:txBody>
          <a:bodyPr anchor="ctr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44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05FA11-5BAF-4368-ADC3-F066EFE66E39}"/>
              </a:ext>
            </a:extLst>
          </p:cNvPr>
          <p:cNvSpPr/>
          <p:nvPr/>
        </p:nvSpPr>
        <p:spPr>
          <a:xfrm>
            <a:off x="0" y="0"/>
            <a:ext cx="52939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4CBC1A-2415-43A2-8228-5DF8B349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34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78B4F1-906A-4C17-8FEE-124C8D25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6415"/>
            <a:ext cx="7886700" cy="47305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7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9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8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2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2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1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0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4E03-682B-4C98-83B6-F869CFD45F9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7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D4E03-682B-4C98-83B6-F869CFD45F9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07E9-E73B-483A-932C-028156A4B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1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6" r:id="rId12"/>
    <p:sldLayoutId id="2147483677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09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imon.brauer@duke.edu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72670"/>
            <a:ext cx="9144000" cy="2185331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2676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Fuzzy Families</a:t>
            </a:r>
            <a:br>
              <a:rPr lang="en-US" sz="3100" dirty="0"/>
            </a:br>
            <a:r>
              <a:rPr lang="en-US" sz="3100" dirty="0"/>
              <a:t>The Role of Parental Attitudes in Religious Decline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72670"/>
            <a:ext cx="6858000" cy="2185331"/>
          </a:xfrm>
        </p:spPr>
        <p:txBody>
          <a:bodyPr anchor="ctr"/>
          <a:lstStyle/>
          <a:p>
            <a:pPr algn="l"/>
            <a:r>
              <a:rPr lang="en-US" dirty="0">
                <a:solidFill>
                  <a:srgbClr val="DAD0C6"/>
                </a:solidFill>
              </a:rPr>
              <a:t>Simon Brauer</a:t>
            </a:r>
          </a:p>
          <a:p>
            <a:pPr algn="l"/>
            <a:r>
              <a:rPr lang="en-US" dirty="0">
                <a:solidFill>
                  <a:srgbClr val="DAD0C6"/>
                </a:solidFill>
              </a:rPr>
              <a:t>Ph.D. Candidate</a:t>
            </a:r>
          </a:p>
          <a:p>
            <a:pPr algn="l"/>
            <a:r>
              <a:rPr lang="en-US" dirty="0">
                <a:solidFill>
                  <a:srgbClr val="DAD0C6"/>
                </a:solidFill>
              </a:rPr>
              <a:t>Sociology, Duke University</a:t>
            </a:r>
          </a:p>
        </p:txBody>
      </p:sp>
    </p:spTree>
    <p:extLst>
      <p:ext uri="{BB962C8B-B14F-4D97-AF65-F5344CB8AC3E}">
        <p14:creationId xmlns:p14="http://schemas.microsoft.com/office/powerpoint/2010/main" val="104109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Religiosity (</a:t>
            </a:r>
            <a:r>
              <a:rPr lang="en-US" dirty="0" err="1"/>
              <a:t>Voas’</a:t>
            </a:r>
            <a:r>
              <a:rPr lang="en-US" dirty="0"/>
              <a:t> categories)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Secular</a:t>
            </a:r>
          </a:p>
          <a:p>
            <a:pPr marL="0" indent="0">
              <a:buNone/>
            </a:pPr>
            <a:r>
              <a:rPr lang="en-US" dirty="0"/>
              <a:t>Describe themselves as “Not at all religious” (self report)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Never attend religious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Strongly disagreed that religion was the most important influence in their life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Religion was 8</a:t>
            </a:r>
            <a:r>
              <a:rPr lang="en-US" baseline="30000" dirty="0"/>
              <a:t>th</a:t>
            </a:r>
            <a:r>
              <a:rPr lang="en-US" dirty="0"/>
              <a:t> or 9</a:t>
            </a:r>
            <a:r>
              <a:rPr lang="en-US" baseline="30000" dirty="0"/>
              <a:t>th</a:t>
            </a:r>
            <a:r>
              <a:rPr lang="en-US" dirty="0"/>
              <a:t> most important value (out of 9)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1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Respondent variables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5555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Year of birth</a:t>
            </a:r>
          </a:p>
          <a:p>
            <a:pPr marL="0" indent="0">
              <a:buNone/>
            </a:pPr>
            <a:r>
              <a:rPr lang="en-US" dirty="0"/>
              <a:t>Standardized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Female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Income</a:t>
            </a:r>
          </a:p>
          <a:p>
            <a:pPr marL="0" indent="0">
              <a:buNone/>
            </a:pPr>
            <a:r>
              <a:rPr lang="en-US" dirty="0"/>
              <a:t>Standardized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Political position</a:t>
            </a:r>
          </a:p>
          <a:p>
            <a:pPr marL="0" indent="0">
              <a:buNone/>
            </a:pPr>
            <a:r>
              <a:rPr lang="en-US" dirty="0"/>
              <a:t>[1] Very liberal [5] Very conservative</a:t>
            </a:r>
          </a:p>
        </p:txBody>
      </p:sp>
    </p:spTree>
    <p:extLst>
      <p:ext uri="{BB962C8B-B14F-4D97-AF65-F5344CB8AC3E}">
        <p14:creationId xmlns:p14="http://schemas.microsoft.com/office/powerpoint/2010/main" val="202400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Respondent variables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5555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Closeness to each parent</a:t>
            </a:r>
          </a:p>
          <a:p>
            <a:pPr marL="0" indent="0">
              <a:buNone/>
            </a:pPr>
            <a:r>
              <a:rPr lang="en-US" dirty="0"/>
              <a:t>[1] Not at all close [6] Extremely close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Communication with each parent</a:t>
            </a:r>
          </a:p>
          <a:p>
            <a:pPr marL="0" indent="0">
              <a:buNone/>
            </a:pPr>
            <a:r>
              <a:rPr lang="en-US" dirty="0"/>
              <a:t>[1] Not good [6] Extremely good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Conflict with each parent</a:t>
            </a:r>
          </a:p>
          <a:p>
            <a:pPr marL="0" indent="0">
              <a:buNone/>
            </a:pPr>
            <a:r>
              <a:rPr lang="en-US" dirty="0"/>
              <a:t>[1] Not at all [5] Quite a bit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Whether parents divorced before child turned 19</a:t>
            </a:r>
          </a:p>
        </p:txBody>
      </p:sp>
    </p:spTree>
    <p:extLst>
      <p:ext uri="{BB962C8B-B14F-4D97-AF65-F5344CB8AC3E}">
        <p14:creationId xmlns:p14="http://schemas.microsoft.com/office/powerpoint/2010/main" val="413735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Parent variables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Religious category</a:t>
            </a:r>
          </a:p>
          <a:p>
            <a:pPr marL="0" indent="0">
              <a:buNone/>
            </a:pPr>
            <a:r>
              <a:rPr lang="en-US" dirty="0"/>
              <a:t>Secular as the reference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Country would be better off if religion were more influential</a:t>
            </a:r>
          </a:p>
          <a:p>
            <a:pPr marL="0" indent="0">
              <a:buNone/>
            </a:pPr>
            <a:r>
              <a:rPr lang="en-US" dirty="0"/>
              <a:t>[1] Strongly agree [4] Strongly disagree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Every child should have religious instruction</a:t>
            </a:r>
          </a:p>
          <a:p>
            <a:pPr marL="0" indent="0">
              <a:buNone/>
            </a:pPr>
            <a:r>
              <a:rPr lang="en-US" dirty="0"/>
              <a:t>[1] Strongly agree [4] Strongly disagree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4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Parent variables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People should change their values if they conflict with family’s values</a:t>
            </a:r>
          </a:p>
          <a:p>
            <a:pPr marL="0" indent="0">
              <a:buNone/>
            </a:pPr>
            <a:r>
              <a:rPr lang="en-US" dirty="0"/>
              <a:t>[1] Strongly agree [4] Strongly disagree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Rules should be flexible when raising children</a:t>
            </a:r>
          </a:p>
          <a:p>
            <a:pPr marL="0" indent="0">
              <a:buNone/>
            </a:pPr>
            <a:r>
              <a:rPr lang="en-US" dirty="0"/>
              <a:t>[1] Strongly agree [4] Strongly disagree</a:t>
            </a:r>
          </a:p>
        </p:txBody>
      </p:sp>
    </p:spTree>
    <p:extLst>
      <p:ext uri="{BB962C8B-B14F-4D97-AF65-F5344CB8AC3E}">
        <p14:creationId xmlns:p14="http://schemas.microsoft.com/office/powerpoint/2010/main" val="191276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Parent variables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8607"/>
            <a:ext cx="8003285" cy="5294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Education</a:t>
            </a:r>
          </a:p>
          <a:p>
            <a:pPr marL="0" indent="0">
              <a:buNone/>
            </a:pPr>
            <a:r>
              <a:rPr lang="en-US" dirty="0"/>
              <a:t>[1] Less than high school [5] More than bachelor’s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Works full time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Family income</a:t>
            </a:r>
          </a:p>
          <a:p>
            <a:pPr marL="0" indent="0">
              <a:buNone/>
            </a:pPr>
            <a:r>
              <a:rPr lang="en-US" dirty="0"/>
              <a:t>Standardized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Political views</a:t>
            </a:r>
          </a:p>
          <a:p>
            <a:pPr marL="0" indent="0">
              <a:buNone/>
            </a:pPr>
            <a:r>
              <a:rPr lang="en-US" dirty="0"/>
              <a:t>[1] Very liberal [5] Very conservative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3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Analyses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5294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Restructured the data</a:t>
            </a:r>
          </a:p>
          <a:p>
            <a:pPr marL="0" indent="0">
              <a:buNone/>
            </a:pPr>
            <a:r>
              <a:rPr lang="en-US" dirty="0"/>
              <a:t>Averaged across survey waves for each respondent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Multilevel ordinal logistic regression</a:t>
            </a:r>
          </a:p>
          <a:p>
            <a:pPr marL="0" indent="0">
              <a:buNone/>
            </a:pPr>
            <a:r>
              <a:rPr lang="en-US" dirty="0"/>
              <a:t>Respondents nested in families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Models, separate for mother and father</a:t>
            </a:r>
          </a:p>
          <a:p>
            <a:pPr marL="0" indent="0">
              <a:buNone/>
            </a:pPr>
            <a:r>
              <a:rPr lang="en-US" dirty="0"/>
              <a:t>Baseline model: child religious category predicted by year of birth and parents’ religious category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Full model: Added the remaining variables, including characteristics of the parent-child relationship, parental attitudes, controls</a:t>
            </a:r>
          </a:p>
        </p:txBody>
      </p:sp>
    </p:spTree>
    <p:extLst>
      <p:ext uri="{BB962C8B-B14F-4D97-AF65-F5344CB8AC3E}">
        <p14:creationId xmlns:p14="http://schemas.microsoft.com/office/powerpoint/2010/main" val="335940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5128"/>
            <a:ext cx="8145780" cy="60102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28872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9FEF126-FA8C-4E0D-99B1-1F00FC4BC7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721066"/>
              </p:ext>
            </p:extLst>
          </p:nvPr>
        </p:nvGraphicFramePr>
        <p:xfrm>
          <a:off x="743712" y="0"/>
          <a:ext cx="8400289" cy="6857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10917306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25541030"/>
                    </a:ext>
                  </a:extLst>
                </a:gridCol>
                <a:gridCol w="653517">
                  <a:extLst>
                    <a:ext uri="{9D8B030D-6E8A-4147-A177-3AD203B41FA5}">
                      <a16:colId xmlns:a16="http://schemas.microsoft.com/office/drawing/2014/main" val="1706474813"/>
                    </a:ext>
                  </a:extLst>
                </a:gridCol>
                <a:gridCol w="1284119">
                  <a:extLst>
                    <a:ext uri="{9D8B030D-6E8A-4147-A177-3AD203B41FA5}">
                      <a16:colId xmlns:a16="http://schemas.microsoft.com/office/drawing/2014/main" val="3866294802"/>
                    </a:ext>
                  </a:extLst>
                </a:gridCol>
                <a:gridCol w="1524893">
                  <a:extLst>
                    <a:ext uri="{9D8B030D-6E8A-4147-A177-3AD203B41FA5}">
                      <a16:colId xmlns:a16="http://schemas.microsoft.com/office/drawing/2014/main" val="2373020822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Count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840431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Sex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815783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Male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83583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Female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1,174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32882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Generation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928629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2nd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481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336663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3rd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876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206448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4th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226845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Religiosity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030674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Secular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829329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Fuzzy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323440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Religious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633495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Year of birth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1950.40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17.3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271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46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03A013-FE47-4BA0-9381-1AA67C017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6F2023-6610-414D-B781-0370A3A22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3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90384C-4F23-4DB8-A1B2-E34EBD38B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38" y="-1"/>
            <a:ext cx="4052561" cy="2613423"/>
          </a:xfrm>
          <a:prstGeom prst="rect">
            <a:avLst/>
          </a:prstGeom>
          <a:noFill/>
          <a:effectLst>
            <a:glow>
              <a:schemeClr val="accent1"/>
            </a:glow>
            <a:outerShdw blurRad="114300" dist="50800" sx="1000" sy="1000" algn="ctr" rotWithShape="0">
              <a:srgbClr val="000000">
                <a:alpha val="98000"/>
              </a:srgbClr>
            </a:outerShdw>
            <a:reflection endPos="0" dist="508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9C6A1-4532-48B5-81F6-84D088B6C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" y="0"/>
            <a:ext cx="4052561" cy="3145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F4EE14-9ECD-47E5-812F-EC3DB6A12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6628"/>
            <a:ext cx="3793967" cy="25108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4E5EAD-A944-4021-902E-3B51D6349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94" y="3923704"/>
            <a:ext cx="3887229" cy="2931033"/>
          </a:xfrm>
          <a:prstGeom prst="rect">
            <a:avLst/>
          </a:prstGeom>
          <a:ln w="3810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F5115C-B6EA-44E9-9C4F-C82CB2B627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58" y="2060437"/>
            <a:ext cx="2815151" cy="309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3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E96999E-49E3-47B4-970E-B3D2EB04D2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701251"/>
              </p:ext>
            </p:extLst>
          </p:nvPr>
        </p:nvGraphicFramePr>
        <p:xfrm>
          <a:off x="597408" y="0"/>
          <a:ext cx="8546592" cy="685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1136">
                  <a:extLst>
                    <a:ext uri="{9D8B030D-6E8A-4147-A177-3AD203B41FA5}">
                      <a16:colId xmlns:a16="http://schemas.microsoft.com/office/drawing/2014/main" val="314368635"/>
                    </a:ext>
                  </a:extLst>
                </a:gridCol>
                <a:gridCol w="1515567">
                  <a:extLst>
                    <a:ext uri="{9D8B030D-6E8A-4147-A177-3AD203B41FA5}">
                      <a16:colId xmlns:a16="http://schemas.microsoft.com/office/drawing/2014/main" val="2062247985"/>
                    </a:ext>
                  </a:extLst>
                </a:gridCol>
                <a:gridCol w="1599963">
                  <a:extLst>
                    <a:ext uri="{9D8B030D-6E8A-4147-A177-3AD203B41FA5}">
                      <a16:colId xmlns:a16="http://schemas.microsoft.com/office/drawing/2014/main" val="873291686"/>
                    </a:ext>
                  </a:extLst>
                </a:gridCol>
                <a:gridCol w="1599963">
                  <a:extLst>
                    <a:ext uri="{9D8B030D-6E8A-4147-A177-3AD203B41FA5}">
                      <a16:colId xmlns:a16="http://schemas.microsoft.com/office/drawing/2014/main" val="932078092"/>
                    </a:ext>
                  </a:extLst>
                </a:gridCol>
                <a:gridCol w="1599963">
                  <a:extLst>
                    <a:ext uri="{9D8B030D-6E8A-4147-A177-3AD203B41FA5}">
                      <a16:colId xmlns:a16="http://schemas.microsoft.com/office/drawing/2014/main" val="102007187"/>
                    </a:ext>
                  </a:extLst>
                </a:gridCol>
              </a:tblGrid>
              <a:tr h="32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576678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Parent's Religiosity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838296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Religious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103526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Fuzzy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201549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Year of birth (scaled)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394468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Female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703444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Income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719520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Political conservatism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384784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Parents divorced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037432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Parental closeness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333716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Parental communication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818462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Parental conflict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68360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Society better with religion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671229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Religious instruction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165402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Should change values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082712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Flexible rules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611587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Parental education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855811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Parental income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49509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Parent works full time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478467"/>
                  </a:ext>
                </a:extLst>
              </a:tr>
              <a:tr h="596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Parent's political conservatism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66157"/>
                  </a:ext>
                </a:extLst>
              </a:tr>
            </a:tbl>
          </a:graphicData>
        </a:graphic>
      </p:graphicFrame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51CDCB7A-0CEB-4C73-B32F-346AF08C3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758565"/>
              </p:ext>
            </p:extLst>
          </p:nvPr>
        </p:nvGraphicFramePr>
        <p:xfrm>
          <a:off x="749808" y="2"/>
          <a:ext cx="8546592" cy="685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1136">
                  <a:extLst>
                    <a:ext uri="{9D8B030D-6E8A-4147-A177-3AD203B41FA5}">
                      <a16:colId xmlns:a16="http://schemas.microsoft.com/office/drawing/2014/main" val="314368635"/>
                    </a:ext>
                  </a:extLst>
                </a:gridCol>
                <a:gridCol w="1515567">
                  <a:extLst>
                    <a:ext uri="{9D8B030D-6E8A-4147-A177-3AD203B41FA5}">
                      <a16:colId xmlns:a16="http://schemas.microsoft.com/office/drawing/2014/main" val="2062247985"/>
                    </a:ext>
                  </a:extLst>
                </a:gridCol>
                <a:gridCol w="1599963">
                  <a:extLst>
                    <a:ext uri="{9D8B030D-6E8A-4147-A177-3AD203B41FA5}">
                      <a16:colId xmlns:a16="http://schemas.microsoft.com/office/drawing/2014/main" val="873291686"/>
                    </a:ext>
                  </a:extLst>
                </a:gridCol>
                <a:gridCol w="1599963">
                  <a:extLst>
                    <a:ext uri="{9D8B030D-6E8A-4147-A177-3AD203B41FA5}">
                      <a16:colId xmlns:a16="http://schemas.microsoft.com/office/drawing/2014/main" val="932078092"/>
                    </a:ext>
                  </a:extLst>
                </a:gridCol>
                <a:gridCol w="1599963">
                  <a:extLst>
                    <a:ext uri="{9D8B030D-6E8A-4147-A177-3AD203B41FA5}">
                      <a16:colId xmlns:a16="http://schemas.microsoft.com/office/drawing/2014/main" val="102007187"/>
                    </a:ext>
                  </a:extLst>
                </a:gridCol>
              </a:tblGrid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Mother (n=2,101)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Father (n=2,101)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576678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838296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0.85*** (0.17)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0.81*** (0.14)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103526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0.12 (0.12)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0.11 (0.10)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201549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-0.51*** (0.07)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-0.51*** (0.07)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394468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703444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719520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384784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037432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333716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818462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68360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671229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165402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082712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611587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855811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49509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478467"/>
                  </a:ext>
                </a:extLst>
              </a:tr>
              <a:tr h="596491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66157"/>
                  </a:ext>
                </a:extLst>
              </a:tr>
            </a:tbl>
          </a:graphicData>
        </a:graphic>
      </p:graphicFrame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D2163B90-6B8A-406A-8D83-074058B7D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005705"/>
              </p:ext>
            </p:extLst>
          </p:nvPr>
        </p:nvGraphicFramePr>
        <p:xfrm>
          <a:off x="749808" y="2"/>
          <a:ext cx="8394192" cy="685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1351">
                  <a:extLst>
                    <a:ext uri="{9D8B030D-6E8A-4147-A177-3AD203B41FA5}">
                      <a16:colId xmlns:a16="http://schemas.microsoft.com/office/drawing/2014/main" val="314368635"/>
                    </a:ext>
                  </a:extLst>
                </a:gridCol>
                <a:gridCol w="1488542">
                  <a:extLst>
                    <a:ext uri="{9D8B030D-6E8A-4147-A177-3AD203B41FA5}">
                      <a16:colId xmlns:a16="http://schemas.microsoft.com/office/drawing/2014/main" val="2062247985"/>
                    </a:ext>
                  </a:extLst>
                </a:gridCol>
                <a:gridCol w="1571433">
                  <a:extLst>
                    <a:ext uri="{9D8B030D-6E8A-4147-A177-3AD203B41FA5}">
                      <a16:colId xmlns:a16="http://schemas.microsoft.com/office/drawing/2014/main" val="873291686"/>
                    </a:ext>
                  </a:extLst>
                </a:gridCol>
                <a:gridCol w="1571433">
                  <a:extLst>
                    <a:ext uri="{9D8B030D-6E8A-4147-A177-3AD203B41FA5}">
                      <a16:colId xmlns:a16="http://schemas.microsoft.com/office/drawing/2014/main" val="932078092"/>
                    </a:ext>
                  </a:extLst>
                </a:gridCol>
                <a:gridCol w="1571433">
                  <a:extLst>
                    <a:ext uri="{9D8B030D-6E8A-4147-A177-3AD203B41FA5}">
                      <a16:colId xmlns:a16="http://schemas.microsoft.com/office/drawing/2014/main" val="102007187"/>
                    </a:ext>
                  </a:extLst>
                </a:gridCol>
              </a:tblGrid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Mother (n=1,978)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Father (n=1,978)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576678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838296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0.51** (0.18)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0.48** (0.14)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103526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0.14 (0.12)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0.13 (0.1)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201549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-0.34*** (0.09)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-0.38*** (0.1)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394468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0.48*** (0.1)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0.52*** (0.1)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703444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-0.17** (0.05)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-0.18** (0.05)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719520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0.61*** (0.06)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0.65*** (0.06)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384784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-0.16 (0.11)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-0.1 (0.11)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037432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0.12 (0.07)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0.15* (0.07)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333716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0.24** (0.08)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0.24** (0.07)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818462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0.13* (0.06)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0.2*** (0.05)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68360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-0.27*** (0.06)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-0.24*** (0.06)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671229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0.01 (0.05)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-0.02 (0.05)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165402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-0.03 (0.05)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-0.03 (0.05)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082712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0.01 (0.06)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0.15* (0.06)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611587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-0.03 (0.05)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0.06 (0.04)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855811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0.03 (0.05)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-0.11 (0.06)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49509"/>
                  </a:ext>
                </a:extLst>
              </a:tr>
              <a:tr h="3295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-0.03 (0.11)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0.22 (0.13)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478467"/>
                  </a:ext>
                </a:extLst>
              </a:tr>
              <a:tr h="596491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0.1* (0.05)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0.04 (0.05)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66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4DE88CF-BFE1-463C-96B7-026E8696A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4939A0C-FF2D-4AE8-924B-39B9C08B1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1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Explaining across-cohort decline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Societal/cohort</a:t>
            </a:r>
          </a:p>
          <a:p>
            <a:pPr marL="0" indent="0">
              <a:buNone/>
            </a:pPr>
            <a:r>
              <a:rPr lang="en-US" dirty="0"/>
              <a:t>Residual year of birth point to unmeasured societal factors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Familial/generation</a:t>
            </a:r>
          </a:p>
          <a:p>
            <a:pPr marL="0" indent="0">
              <a:buNone/>
            </a:pPr>
            <a:r>
              <a:rPr lang="en-US" dirty="0"/>
              <a:t>The significance of parents’ values further shows that parents matter</a:t>
            </a:r>
          </a:p>
        </p:txBody>
      </p:sp>
    </p:spTree>
    <p:extLst>
      <p:ext uri="{BB962C8B-B14F-4D97-AF65-F5344CB8AC3E}">
        <p14:creationId xmlns:p14="http://schemas.microsoft.com/office/powerpoint/2010/main" val="258822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What of the future of religion?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5446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presence of a general, slow process of decline, while significant, doesn’t negate processes of revival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If cognitive skills for managing the conflict between religion and secularity can be transmitted </a:t>
            </a:r>
            <a:r>
              <a:rPr lang="en-US" b="1" i="1" dirty="0"/>
              <a:t>with </a:t>
            </a:r>
            <a:r>
              <a:rPr lang="en-US" b="1" dirty="0"/>
              <a:t>religion, then the trajectory might change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Decline in traditionally Christian measures of religiosity, while significant to social life, can’t speak to other sources of religious life</a:t>
            </a:r>
          </a:p>
        </p:txBody>
      </p:sp>
    </p:spTree>
    <p:extLst>
      <p:ext uri="{BB962C8B-B14F-4D97-AF65-F5344CB8AC3E}">
        <p14:creationId xmlns:p14="http://schemas.microsoft.com/office/powerpoint/2010/main" val="114479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E7DA01-18D3-4685-83E7-E3B164BC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BC2620B-86F0-4683-A6A0-185B7F60E06C}"/>
              </a:ext>
            </a:extLst>
          </p:cNvPr>
          <p:cNvSpPr txBox="1">
            <a:spLocks/>
          </p:cNvSpPr>
          <p:nvPr/>
        </p:nvSpPr>
        <p:spPr>
          <a:xfrm>
            <a:off x="628651" y="4093828"/>
            <a:ext cx="7886700" cy="2083138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hlinkClick r:id="rId2"/>
              </a:rPr>
              <a:t>simon.brauer@duke.edu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simonbrauer.github.io (website)</a:t>
            </a:r>
          </a:p>
        </p:txBody>
      </p:sp>
    </p:spTree>
    <p:extLst>
      <p:ext uri="{BB962C8B-B14F-4D97-AF65-F5344CB8AC3E}">
        <p14:creationId xmlns:p14="http://schemas.microsoft.com/office/powerpoint/2010/main" val="386557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972CE98-ACA5-4F36-A80B-7918BC639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5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A5A32A-3460-43F0-98F3-FBBB1D632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9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CC666F4-31D2-489A-9DE0-7A6E4D092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2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29915B2-6755-4F17-B878-01828BC2D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Religious transmission in the family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most effective parents…</a:t>
            </a:r>
          </a:p>
          <a:p>
            <a:pPr marL="0" indent="0">
              <a:buNone/>
            </a:pPr>
            <a:r>
              <a:rPr lang="en-US" dirty="0"/>
              <a:t>…are married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…have similar religious beliefs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…have beliefs that differ significantly from surrounding the cultural context</a:t>
            </a:r>
          </a:p>
        </p:txBody>
      </p:sp>
    </p:spTree>
    <p:extLst>
      <p:ext uri="{BB962C8B-B14F-4D97-AF65-F5344CB8AC3E}">
        <p14:creationId xmlns:p14="http://schemas.microsoft.com/office/powerpoint/2010/main" val="275081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03A013-FE47-4BA0-9381-1AA67C017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EC4242C-480B-46A0-B34C-7A297EF80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6E1FF39-472F-401D-AA1D-634EF37A8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4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Figure citations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Slide 2</a:t>
            </a:r>
          </a:p>
          <a:p>
            <a:pPr marL="0" indent="0">
              <a:buNone/>
            </a:pPr>
            <a:r>
              <a:rPr lang="en-US" dirty="0"/>
              <a:t>Putnam and Campbell 2012. </a:t>
            </a:r>
            <a:r>
              <a:rPr lang="en-US" i="1" dirty="0"/>
              <a:t>American Grace. </a:t>
            </a:r>
            <a:r>
              <a:rPr lang="en-US" dirty="0"/>
              <a:t>p. 123</a:t>
            </a:r>
          </a:p>
          <a:p>
            <a:pPr marL="0" indent="0">
              <a:buNone/>
            </a:pPr>
            <a:r>
              <a:rPr lang="en-US" dirty="0" err="1"/>
              <a:t>Hout</a:t>
            </a:r>
            <a:r>
              <a:rPr lang="en-US" dirty="0"/>
              <a:t> and Fischer 2014. “Explaining Why More Americans Have No Religious Preference.” p. 429</a:t>
            </a:r>
          </a:p>
          <a:p>
            <a:pPr marL="0" indent="0">
              <a:buNone/>
            </a:pPr>
            <a:r>
              <a:rPr lang="en-US" dirty="0" err="1"/>
              <a:t>Voas</a:t>
            </a:r>
            <a:r>
              <a:rPr lang="en-US" dirty="0"/>
              <a:t> and Chaves 2016. “Is the United States a Counterexample to the Secularization Thesis?” p. 1542</a:t>
            </a:r>
          </a:p>
          <a:p>
            <a:pPr marL="0" indent="0">
              <a:buNone/>
            </a:pPr>
            <a:r>
              <a:rPr lang="en-US" dirty="0" err="1"/>
              <a:t>Schwadel</a:t>
            </a:r>
            <a:r>
              <a:rPr lang="en-US" dirty="0"/>
              <a:t> 2010. “Age, Period, and Cohort Effects on U.S. Religious Service </a:t>
            </a:r>
            <a:r>
              <a:rPr lang="en-US" dirty="0" err="1"/>
              <a:t>Attandence</a:t>
            </a:r>
            <a:r>
              <a:rPr lang="en-US" dirty="0"/>
              <a:t>.” p. 15</a:t>
            </a:r>
          </a:p>
          <a:p>
            <a:pPr marL="0" indent="0">
              <a:buNone/>
            </a:pPr>
            <a:r>
              <a:rPr lang="en-US" dirty="0"/>
              <a:t>Pew Research Center 2012. </a:t>
            </a:r>
            <a:r>
              <a:rPr lang="en-US" i="1" dirty="0"/>
              <a:t>“</a:t>
            </a:r>
            <a:r>
              <a:rPr lang="en-US" i="1" dirty="0" err="1"/>
              <a:t>Nones</a:t>
            </a:r>
            <a:r>
              <a:rPr lang="en-US" i="1" dirty="0"/>
              <a:t>” on the Rise.</a:t>
            </a:r>
            <a:r>
              <a:rPr lang="en-US" dirty="0"/>
              <a:t> p. 16</a:t>
            </a:r>
          </a:p>
        </p:txBody>
      </p:sp>
    </p:spTree>
    <p:extLst>
      <p:ext uri="{BB962C8B-B14F-4D97-AF65-F5344CB8AC3E}">
        <p14:creationId xmlns:p14="http://schemas.microsoft.com/office/powerpoint/2010/main" val="190643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Figure citations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Slide ____</a:t>
            </a:r>
          </a:p>
          <a:p>
            <a:pPr marL="0" indent="0">
              <a:buNone/>
            </a:pPr>
            <a:r>
              <a:rPr lang="en-US" dirty="0" err="1"/>
              <a:t>Voas</a:t>
            </a:r>
            <a:r>
              <a:rPr lang="en-US" dirty="0"/>
              <a:t> and Chaves 2016. “Is the United States a Counterexample to the Secularization Thesis?” p. 1542,1544,1545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Slide ___</a:t>
            </a:r>
          </a:p>
          <a:p>
            <a:pPr marL="0" indent="0">
              <a:buNone/>
            </a:pPr>
            <a:r>
              <a:rPr lang="en-US" dirty="0" err="1"/>
              <a:t>Voas</a:t>
            </a:r>
            <a:r>
              <a:rPr lang="en-US" dirty="0"/>
              <a:t> 2009. “The Rise and Fall of Fuzzy Fidelity in Europe.” p. 166</a:t>
            </a:r>
          </a:p>
        </p:txBody>
      </p:sp>
    </p:spTree>
    <p:extLst>
      <p:ext uri="{BB962C8B-B14F-4D97-AF65-F5344CB8AC3E}">
        <p14:creationId xmlns:p14="http://schemas.microsoft.com/office/powerpoint/2010/main" val="362033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4E1D8-CEEE-482E-887A-B5793CEF0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21" y="3418362"/>
            <a:ext cx="4561757" cy="3439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4DFE42-7EB5-45EF-A1CF-9B76D60A2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31" y="0"/>
            <a:ext cx="4237969" cy="3306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5F3BC7-D789-477B-B7B6-227A712FC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06430" cy="330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2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F6BF08-116E-4EB8-BF1A-F9415060F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3204594"/>
            <a:ext cx="5056740" cy="3653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80B33B-B120-49EE-9F3B-FB4BA3F82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5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2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ECA087A-BB54-484D-896C-008D29B94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86810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Challenged religion in contemporary society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31094"/>
            <a:ext cx="7886700" cy="5037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“God problem”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“secular option”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Pluralism and cognitive contamination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Is religious transmission impacted?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4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Longitudinal Study of Generations (</a:t>
            </a:r>
            <a:r>
              <a:rPr lang="en-US" b="1" dirty="0" err="1"/>
              <a:t>LSoG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dirty="0"/>
              <a:t>Sample of 419 Californian families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Started as a 3-generation sample in 1971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Added a 4</a:t>
            </a:r>
            <a:r>
              <a:rPr lang="en-US" baseline="30000" dirty="0"/>
              <a:t>th</a:t>
            </a:r>
            <a:r>
              <a:rPr lang="en-US" dirty="0"/>
              <a:t> generation in 1991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8 waves between 1971 and 2005</a:t>
            </a:r>
          </a:p>
        </p:txBody>
      </p:sp>
    </p:spTree>
    <p:extLst>
      <p:ext uri="{BB962C8B-B14F-4D97-AF65-F5344CB8AC3E}">
        <p14:creationId xmlns:p14="http://schemas.microsoft.com/office/powerpoint/2010/main" val="368350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8F757-432D-4EE9-9AB4-E49A7C9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265965"/>
          </a:xfrm>
        </p:spPr>
        <p:txBody>
          <a:bodyPr/>
          <a:lstStyle/>
          <a:p>
            <a:r>
              <a:rPr lang="en-US" dirty="0"/>
              <a:t>Religiosity (</a:t>
            </a:r>
            <a:r>
              <a:rPr lang="en-US" dirty="0" err="1"/>
              <a:t>Voas’</a:t>
            </a:r>
            <a:r>
              <a:rPr lang="en-US" dirty="0"/>
              <a:t> categories)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B618-239C-40EA-BD30-9C9B2F4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8607"/>
            <a:ext cx="7886700" cy="4978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Religious</a:t>
            </a:r>
          </a:p>
          <a:p>
            <a:pPr marL="0" indent="0">
              <a:buNone/>
            </a:pPr>
            <a:r>
              <a:rPr lang="en-US" dirty="0"/>
              <a:t>Describe themselves as “moderately” or more religious (self-report)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Attended religious services at least several times a year </a:t>
            </a:r>
            <a:r>
              <a:rPr lang="en-US" b="1" dirty="0"/>
              <a:t>OR</a:t>
            </a:r>
            <a:r>
              <a:rPr lang="en-US" dirty="0"/>
              <a:t> strongly agreed that religion was the most important influence in their life </a:t>
            </a:r>
            <a:r>
              <a:rPr lang="en-US" b="1" dirty="0"/>
              <a:t>OR </a:t>
            </a:r>
            <a:r>
              <a:rPr lang="en-US" dirty="0"/>
              <a:t>religion was in the top three of nine values ranked by the respondent</a:t>
            </a:r>
          </a:p>
        </p:txBody>
      </p:sp>
    </p:spTree>
    <p:extLst>
      <p:ext uri="{BB962C8B-B14F-4D97-AF65-F5344CB8AC3E}">
        <p14:creationId xmlns:p14="http://schemas.microsoft.com/office/powerpoint/2010/main" val="108855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in Theme">
  <a:themeElements>
    <a:clrScheme name="Custom 2">
      <a:dk1>
        <a:sysClr val="windowText" lastClr="000000"/>
      </a:dk1>
      <a:lt1>
        <a:srgbClr val="DAD0C6"/>
      </a:lt1>
      <a:dk2>
        <a:srgbClr val="44546A"/>
      </a:dk2>
      <a:lt2>
        <a:srgbClr val="E7E6E6"/>
      </a:lt2>
      <a:accent1>
        <a:srgbClr val="00336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mon">
      <a:majorFont>
        <a:latin typeface="Oswald Regular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Theme" id="{5AFAF55E-654C-4EDA-AA54-11ECF8254578}" vid="{A35564BB-4101-4992-AF54-F3A2C2AE565D}"/>
    </a:ext>
  </a:extLst>
</a:theme>
</file>

<file path=ppt/theme/theme2.xml><?xml version="1.0" encoding="utf-8"?>
<a:theme xmlns:a="http://schemas.openxmlformats.org/drawingml/2006/main" name="Storyboard Layouts">
  <a:themeElements>
    <a:clrScheme name="Custom 2">
      <a:dk1>
        <a:sysClr val="windowText" lastClr="000000"/>
      </a:dk1>
      <a:lt1>
        <a:srgbClr val="DAD0C6"/>
      </a:lt1>
      <a:dk2>
        <a:srgbClr val="44546A"/>
      </a:dk2>
      <a:lt2>
        <a:srgbClr val="E7E6E6"/>
      </a:lt2>
      <a:accent1>
        <a:srgbClr val="00336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mon">
      <a:majorFont>
        <a:latin typeface="Oswald Regular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Theme</Template>
  <TotalTime>11207</TotalTime>
  <Words>1186</Words>
  <Application>Microsoft Office PowerPoint</Application>
  <PresentationFormat>On-screen Show (4:3)</PresentationFormat>
  <Paragraphs>242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Lato</vt:lpstr>
      <vt:lpstr>Oswald Regular</vt:lpstr>
      <vt:lpstr>Main Theme</vt:lpstr>
      <vt:lpstr>Storyboard Layouts</vt:lpstr>
      <vt:lpstr>Fuzzy Families The Role of Parental Attitudes in Religious Decline</vt:lpstr>
      <vt:lpstr>PowerPoint Presentation</vt:lpstr>
      <vt:lpstr>Religious transmission in the family</vt:lpstr>
      <vt:lpstr>PowerPoint Presentation</vt:lpstr>
      <vt:lpstr>PowerPoint Presentation</vt:lpstr>
      <vt:lpstr>PowerPoint Presentation</vt:lpstr>
      <vt:lpstr>Challenged religion in contemporary society</vt:lpstr>
      <vt:lpstr>Data</vt:lpstr>
      <vt:lpstr>Religiosity (Voas’ categories)</vt:lpstr>
      <vt:lpstr>Religiosity (Voas’ categories)</vt:lpstr>
      <vt:lpstr>Respondent variables</vt:lpstr>
      <vt:lpstr>Respondent variables</vt:lpstr>
      <vt:lpstr>Parent variables</vt:lpstr>
      <vt:lpstr>Parent variables</vt:lpstr>
      <vt:lpstr>Parent variables</vt:lpstr>
      <vt:lpstr>Analyses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Explaining across-cohort decline</vt:lpstr>
      <vt:lpstr>What of the future of religion?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citations</vt:lpstr>
      <vt:lpstr>Figure 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Mainline Protestantism in the United States</dc:title>
  <dc:creator>Simon Brauer</dc:creator>
  <cp:lastModifiedBy>Simon Brauer</cp:lastModifiedBy>
  <cp:revision>109</cp:revision>
  <dcterms:created xsi:type="dcterms:W3CDTF">2018-04-19T15:13:46Z</dcterms:created>
  <dcterms:modified xsi:type="dcterms:W3CDTF">2018-04-27T10:34:58Z</dcterms:modified>
</cp:coreProperties>
</file>